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mov.CEDR\Desktop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mov.CEDR\Desktop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mov.CED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zamov.CED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29099999999999"/>
          <c:y val="7.9596700000000006E-2"/>
          <c:w val="0.43406600000000001"/>
          <c:h val="0.71110600000000002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4"/>
      </c:pie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"/>
          <c:y val="0.80245"/>
          <c:w val="1"/>
          <c:h val="0.19755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595959"/>
              </a:solidFill>
              <a:latin typeface="Calibri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Лист1!$B$4:$B$17</c:f>
              <c:strCache>
                <c:ptCount val="14"/>
                <c:pt idx="0">
                  <c:v>Самарқанд</c:v>
                </c:pt>
                <c:pt idx="1">
                  <c:v>Фарғона</c:v>
                </c:pt>
                <c:pt idx="2">
                  <c:v>Қашқадарё</c:v>
                </c:pt>
                <c:pt idx="3">
                  <c:v>Андижон</c:v>
                </c:pt>
                <c:pt idx="4">
                  <c:v>Тошкент</c:v>
                </c:pt>
                <c:pt idx="5">
                  <c:v>Наманган</c:v>
                </c:pt>
                <c:pt idx="6">
                  <c:v>Сурхондарё</c:v>
                </c:pt>
                <c:pt idx="7">
                  <c:v>Тошкент шаҳри</c:v>
                </c:pt>
                <c:pt idx="8">
                  <c:v>Бухоро</c:v>
                </c:pt>
                <c:pt idx="9">
                  <c:v>Қорақалпоғистон Республикаси</c:v>
                </c:pt>
                <c:pt idx="10">
                  <c:v>Хоразм</c:v>
                </c:pt>
                <c:pt idx="11">
                  <c:v>Жиззах</c:v>
                </c:pt>
                <c:pt idx="12">
                  <c:v>Навоий</c:v>
                </c:pt>
                <c:pt idx="13">
                  <c:v>Сирдарё</c:v>
                </c:pt>
              </c:strCache>
            </c:strRef>
          </c:cat>
          <c:val>
            <c:numRef>
              <c:f>Лист1!$C$4:$C$17</c:f>
              <c:numCache>
                <c:formatCode>General</c:formatCode>
                <c:ptCount val="14"/>
                <c:pt idx="0">
                  <c:v>11.4</c:v>
                </c:pt>
                <c:pt idx="1">
                  <c:v>11.1</c:v>
                </c:pt>
                <c:pt idx="2">
                  <c:v>9.6</c:v>
                </c:pt>
                <c:pt idx="3">
                  <c:v>9.2000000000000011</c:v>
                </c:pt>
                <c:pt idx="4">
                  <c:v>8.8000000000000007</c:v>
                </c:pt>
                <c:pt idx="5">
                  <c:v>8.3000000000000007</c:v>
                </c:pt>
                <c:pt idx="6">
                  <c:v>7.7</c:v>
                </c:pt>
                <c:pt idx="7">
                  <c:v>7.6</c:v>
                </c:pt>
                <c:pt idx="8">
                  <c:v>5.7</c:v>
                </c:pt>
                <c:pt idx="9">
                  <c:v>5.6</c:v>
                </c:pt>
                <c:pt idx="10">
                  <c:v>5.5</c:v>
                </c:pt>
                <c:pt idx="11">
                  <c:v>4.0999999999999996</c:v>
                </c:pt>
                <c:pt idx="12">
                  <c:v>2.9</c:v>
                </c:pt>
                <c:pt idx="1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D-4E45-A358-BCB8DF695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272128"/>
        <c:axId val="70273664"/>
      </c:barChart>
      <c:catAx>
        <c:axId val="70272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273664"/>
        <c:crosses val="autoZero"/>
        <c:auto val="1"/>
        <c:lblAlgn val="ctr"/>
        <c:lblOffset val="100"/>
        <c:noMultiLvlLbl val="0"/>
      </c:catAx>
      <c:valAx>
        <c:axId val="702736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7027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-4.1666666666666683E-3"/>
                  <c:y val="1.8518518518518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98-47BA-A545-96E5084344F0}"/>
                </c:ext>
              </c:extLst>
            </c:dLbl>
            <c:dLbl>
              <c:idx val="4"/>
              <c:layout>
                <c:manualLayout>
                  <c:x val="-4.1666666666666284E-3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98-47BA-A545-96E5084344F0}"/>
                </c:ext>
              </c:extLst>
            </c:dLbl>
            <c:dLbl>
              <c:idx val="5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98-47BA-A545-96E5084344F0}"/>
                </c:ext>
              </c:extLst>
            </c:dLbl>
            <c:dLbl>
              <c:idx val="6"/>
              <c:layout>
                <c:manualLayout>
                  <c:x val="8.3333333333333367E-3"/>
                  <c:y val="1.3888888888888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98-47BA-A545-96E5084344F0}"/>
                </c:ext>
              </c:extLst>
            </c:dLbl>
            <c:dLbl>
              <c:idx val="7"/>
              <c:layout>
                <c:manualLayout>
                  <c:x val="0"/>
                  <c:y val="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98-47BA-A545-96E5084344F0}"/>
                </c:ext>
              </c:extLst>
            </c:dLbl>
            <c:dLbl>
              <c:idx val="8"/>
              <c:layout>
                <c:manualLayout>
                  <c:x val="-2.0833333333332591E-3"/>
                  <c:y val="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98-47BA-A545-96E5084344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Лист1!$E$4:$E$17</c:f>
              <c:strCache>
                <c:ptCount val="14"/>
                <c:pt idx="0">
                  <c:v>Самарқанд</c:v>
                </c:pt>
                <c:pt idx="1">
                  <c:v>Фарғона</c:v>
                </c:pt>
                <c:pt idx="2">
                  <c:v>Қашқадарё</c:v>
                </c:pt>
                <c:pt idx="3">
                  <c:v>Андижон</c:v>
                </c:pt>
                <c:pt idx="4">
                  <c:v>Тошкент</c:v>
                </c:pt>
                <c:pt idx="5">
                  <c:v>Наманган</c:v>
                </c:pt>
                <c:pt idx="6">
                  <c:v>Сурхондарё</c:v>
                </c:pt>
                <c:pt idx="7">
                  <c:v>Тошкент шаҳри</c:v>
                </c:pt>
                <c:pt idx="8">
                  <c:v>Бухоро</c:v>
                </c:pt>
                <c:pt idx="9">
                  <c:v>Қорақалпоғистон Республикаси</c:v>
                </c:pt>
                <c:pt idx="10">
                  <c:v>Хоразм</c:v>
                </c:pt>
                <c:pt idx="11">
                  <c:v>Жиззах</c:v>
                </c:pt>
                <c:pt idx="12">
                  <c:v>Навоий</c:v>
                </c:pt>
                <c:pt idx="13">
                  <c:v>Сирдарё</c:v>
                </c:pt>
              </c:strCache>
            </c:strRef>
          </c:cat>
          <c:val>
            <c:numRef>
              <c:f>Лист1!$F$4:$F$17</c:f>
              <c:numCache>
                <c:formatCode>0.0</c:formatCode>
                <c:ptCount val="14"/>
                <c:pt idx="0">
                  <c:v>2081</c:v>
                </c:pt>
                <c:pt idx="1">
                  <c:v>2032</c:v>
                </c:pt>
                <c:pt idx="2">
                  <c:v>1787.1</c:v>
                </c:pt>
                <c:pt idx="3">
                  <c:v>1722.2</c:v>
                </c:pt>
                <c:pt idx="4">
                  <c:v>1624.1</c:v>
                </c:pt>
                <c:pt idx="5">
                  <c:v>1549.3</c:v>
                </c:pt>
                <c:pt idx="6">
                  <c:v>1542.1</c:v>
                </c:pt>
                <c:pt idx="7">
                  <c:v>1425</c:v>
                </c:pt>
                <c:pt idx="8">
                  <c:v>1074</c:v>
                </c:pt>
                <c:pt idx="9">
                  <c:v>1055.9000000000001</c:v>
                </c:pt>
                <c:pt idx="10">
                  <c:v>1001.3</c:v>
                </c:pt>
                <c:pt idx="11">
                  <c:v>756.3</c:v>
                </c:pt>
                <c:pt idx="12">
                  <c:v>547.1</c:v>
                </c:pt>
                <c:pt idx="13">
                  <c:v>475.1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98-47BA-A545-96E508434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33312"/>
        <c:axId val="69951488"/>
      </c:barChart>
      <c:catAx>
        <c:axId val="69933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51488"/>
        <c:crosses val="autoZero"/>
        <c:auto val="1"/>
        <c:lblAlgn val="ctr"/>
        <c:lblOffset val="100"/>
        <c:noMultiLvlLbl val="0"/>
      </c:catAx>
      <c:valAx>
        <c:axId val="6995148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9933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90323297411466E-2"/>
          <c:y val="2.6945308545964081E-2"/>
          <c:w val="0.75696989127644865"/>
          <c:h val="0.857883846239307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Лист2!$C$5</c:f>
              <c:strCache>
                <c:ptCount val="1"/>
                <c:pt idx="0">
                  <c:v>2016 йил (январь-декабрь)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Лист2!$B$6:$B$8</c:f>
              <c:strCache>
                <c:ptCount val="3"/>
                <c:pt idx="0">
                  <c:v>меҳнатга лаёқатли ёшдан кичиклар</c:v>
                </c:pt>
                <c:pt idx="1">
                  <c:v>меҳнатга лаёқатли ёшдагилар</c:v>
                </c:pt>
                <c:pt idx="2">
                  <c:v>меҳнатга лаёқатли ёшдан катталар</c:v>
                </c:pt>
              </c:strCache>
            </c:strRef>
          </c:cat>
          <c:val>
            <c:numRef>
              <c:f>Лист2!$C$6:$C$8</c:f>
              <c:numCache>
                <c:formatCode>0.0%</c:formatCode>
                <c:ptCount val="3"/>
                <c:pt idx="0">
                  <c:v>8.0000000000000043E-2</c:v>
                </c:pt>
                <c:pt idx="1">
                  <c:v>0.28500000000000031</c:v>
                </c:pt>
                <c:pt idx="2">
                  <c:v>0.63500000000000101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CC-4BB2-ABAD-B0CB0650C04E}"/>
            </c:ext>
          </c:extLst>
        </c:ser>
        <c:ser>
          <c:idx val="1"/>
          <c:order val="1"/>
          <c:tx>
            <c:strRef>
              <c:f>Лист2!$D$5</c:f>
              <c:strCache>
                <c:ptCount val="1"/>
                <c:pt idx="0">
                  <c:v>2017 йил (январь-декабрь)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9997812773403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CC-4BB2-ABAD-B0CB0650C04E}"/>
                </c:ext>
              </c:extLst>
            </c:dLbl>
            <c:dLbl>
              <c:idx val="1"/>
              <c:layout>
                <c:manualLayout>
                  <c:x val="3.6111111111111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CC-4BB2-ABAD-B0CB0650C04E}"/>
                </c:ext>
              </c:extLst>
            </c:dLbl>
            <c:dLbl>
              <c:idx val="2"/>
              <c:layout>
                <c:manualLayout>
                  <c:x val="3.6111111111111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C-4BB2-ABAD-B0CB0650C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Лист2!$B$6:$B$8</c:f>
              <c:strCache>
                <c:ptCount val="3"/>
                <c:pt idx="0">
                  <c:v>меҳнатга лаёқатли ёшдан кичиклар</c:v>
                </c:pt>
                <c:pt idx="1">
                  <c:v>меҳнатга лаёқатли ёшдагилар</c:v>
                </c:pt>
                <c:pt idx="2">
                  <c:v>меҳнатга лаёқатли ёшдан катталар</c:v>
                </c:pt>
              </c:strCache>
            </c:strRef>
          </c:cat>
          <c:val>
            <c:numRef>
              <c:f>Лист2!$D$6:$D$8</c:f>
              <c:numCache>
                <c:formatCode>0.0%</c:formatCode>
                <c:ptCount val="3"/>
                <c:pt idx="0">
                  <c:v>8.2000000000000003E-2</c:v>
                </c:pt>
                <c:pt idx="1">
                  <c:v>0.27600000000000002</c:v>
                </c:pt>
                <c:pt idx="2">
                  <c:v>0.64200000000000101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CC-4BB2-ABAD-B0CB0650C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373120"/>
        <c:axId val="44374656"/>
        <c:axId val="0"/>
      </c:bar3DChart>
      <c:catAx>
        <c:axId val="443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374656"/>
        <c:crosses val="autoZero"/>
        <c:auto val="1"/>
        <c:lblAlgn val="ctr"/>
        <c:lblOffset val="100"/>
        <c:noMultiLvlLbl val="0"/>
      </c:catAx>
      <c:valAx>
        <c:axId val="4437465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373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Лист4!$K$7:$K$14</c:f>
              <c:strCache>
                <c:ptCount val="8"/>
                <c:pt idx="0">
                  <c:v>Қишлоқ, ўрмон ва балиқ хўжалиги</c:v>
                </c:pt>
                <c:pt idx="1">
                  <c:v>Саноат</c:v>
                </c:pt>
                <c:pt idx="2">
                  <c:v>Қурилиш</c:v>
                </c:pt>
                <c:pt idx="3">
                  <c:v>Савдо</c:v>
                </c:pt>
                <c:pt idx="4">
                  <c:v>Ташиш ва сақлаш</c:v>
                </c:pt>
                <c:pt idx="5">
                  <c:v>Таълим</c:v>
                </c:pt>
                <c:pt idx="6">
                  <c:v>Соғлиқни сақлаш ва ижтимоий хизматлар кўрсатиш</c:v>
                </c:pt>
                <c:pt idx="7">
                  <c:v>Бошқалар</c:v>
                </c:pt>
              </c:strCache>
            </c:strRef>
          </c:cat>
          <c:val>
            <c:numRef>
              <c:f>Лист4!$L$7:$L$14</c:f>
              <c:numCache>
                <c:formatCode>0.00%</c:formatCode>
                <c:ptCount val="8"/>
                <c:pt idx="0">
                  <c:v>0.27300000000000002</c:v>
                </c:pt>
                <c:pt idx="1">
                  <c:v>0.13500000000000001</c:v>
                </c:pt>
                <c:pt idx="2">
                  <c:v>9.5000000000000043E-2</c:v>
                </c:pt>
                <c:pt idx="3" formatCode="0%">
                  <c:v>0.11</c:v>
                </c:pt>
                <c:pt idx="4">
                  <c:v>4.8000000000000001E-2</c:v>
                </c:pt>
                <c:pt idx="5">
                  <c:v>8.2000000000000003E-2</c:v>
                </c:pt>
                <c:pt idx="6">
                  <c:v>4.5000000000000012E-2</c:v>
                </c:pt>
                <c:pt idx="7">
                  <c:v>0.21200000000000022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1-4C7D-9C2C-F69C1714F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874444470534685"/>
          <c:y val="5.3627241778261205E-2"/>
          <c:w val="0.32452464129500119"/>
          <c:h val="0.9045775796790060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6EED5-CE1F-4613-9921-AC1949CE5AA2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86677-E4B5-4656-94AC-8DF9EBFF1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5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9CCEC-5954-436E-A440-E2A08C0BC69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1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89026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9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1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4310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3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3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9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2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7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49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993-5BDD-450F-878A-3A2E06833076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F0447-A308-4B05-AA7E-A3E5D2F3B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3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9536" y="2564904"/>
            <a:ext cx="8352928" cy="4032448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Умурзаков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Баходир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Хамидович</a:t>
            </a:r>
            <a:r>
              <a:rPr 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z-Cyrl-UZ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z-Cyrl-U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Ўзбекистон Республикаси Бандлик ва меҳнат муносабатлари вазири ўринбосари,</a:t>
            </a:r>
          </a:p>
          <a:p>
            <a:pPr algn="ctr">
              <a:defRPr/>
            </a:pPr>
            <a:r>
              <a:rPr lang="uz-Cyrl-U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иқтисод фанлари доктори, профессор 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703512" y="260648"/>
            <a:ext cx="8784976" cy="2016224"/>
          </a:xfrm>
        </p:spPr>
        <p:txBody>
          <a:bodyPr/>
          <a:lstStyle/>
          <a:p>
            <a:pPr marL="182880">
              <a:defRPr/>
            </a:pPr>
            <a:r>
              <a:rPr lang="uz-Cyrl-UZ" sz="4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Инновацион иқтисодиёт ва демографик тенденциялар: муаммолар ва истиқболлар</a:t>
            </a:r>
            <a:endParaRPr lang="ru-RU" sz="40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703513" y="115889"/>
            <a:ext cx="8785101" cy="936625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Меҳнат ресурсларининг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малакавий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билим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даражаси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(%)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73723" y="981076"/>
            <a:ext cx="10937631" cy="56165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ru-RU" sz="3300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Барча</a:t>
            </a:r>
            <a:r>
              <a:rPr lang="ru-RU" sz="33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меҳнат</a:t>
            </a:r>
            <a:r>
              <a:rPr lang="ru-RU" sz="33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ресурслари</a:t>
            </a:r>
            <a:r>
              <a:rPr lang="ru-RU" sz="33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300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млн.киши</a:t>
            </a:r>
            <a:r>
              <a:rPr lang="ru-RU" sz="33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  <a:defRPr/>
            </a:pPr>
            <a:r>
              <a:rPr lang="ru-RU" sz="33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2009 й.               2010 й.                         2011 й.                   </a:t>
            </a:r>
            <a:r>
              <a:rPr lang="ru-RU" sz="3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2021 й.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  <a:defRPr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16,2                      16,7                            17,3                       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19,7</a:t>
            </a:r>
          </a:p>
          <a:p>
            <a:pPr marL="0" indent="0" algn="just">
              <a:buNone/>
              <a:defRPr/>
            </a:pPr>
            <a:r>
              <a:rPr lang="ru-RU" dirty="0"/>
              <a:t>              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                  шу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жумладан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олий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таълимга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эга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мутаҳассисларлар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just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9,2%                9,0%                     8,7%                     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17,8%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               шу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жумладан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ўрта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маҳсус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даражасига</a:t>
            </a: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эгалар</a:t>
            </a:r>
            <a:r>
              <a:rPr lang="ru-RU" b="1" dirty="0">
                <a:solidFill>
                  <a:srgbClr val="EF23C3"/>
                </a:solidFill>
              </a:rPr>
              <a:t>: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</a:rPr>
              <a:t>      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</a:rPr>
              <a:t>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41,4%             45,9%                     53,1                      </a:t>
            </a: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55,2%          </a:t>
            </a:r>
          </a:p>
          <a:p>
            <a:pPr marL="0" indent="0" algn="just">
              <a:buNone/>
              <a:defRPr/>
            </a:pPr>
            <a:r>
              <a:rPr lang="ru-RU" b="1" dirty="0">
                <a:solidFill>
                  <a:srgbClr val="EF23C3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7559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03513" y="188640"/>
            <a:ext cx="8784976" cy="72008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Етук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хорижий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давлатларда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таълим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даражаси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таркиби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(%%)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6378268"/>
              </p:ext>
            </p:extLst>
          </p:nvPr>
        </p:nvGraphicFramePr>
        <p:xfrm>
          <a:off x="1991544" y="1196751"/>
          <a:ext cx="8424936" cy="547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7776">
                <a:tc>
                  <a:txBody>
                    <a:bodyPr/>
                    <a:lstStyle/>
                    <a:p>
                      <a:pPr algn="ctr"/>
                      <a:r>
                        <a:rPr lang="uz-Cyrl-UZ" sz="2000" dirty="0">
                          <a:latin typeface="Times New Roman" pitchFamily="18" charset="0"/>
                          <a:cs typeface="Times New Roman" pitchFamily="18" charset="0"/>
                        </a:rPr>
                        <a:t>давлатлар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dirty="0">
                          <a:latin typeface="Times New Roman" pitchFamily="18" charset="0"/>
                          <a:cs typeface="Times New Roman" pitchFamily="18" charset="0"/>
                        </a:rPr>
                        <a:t>Олий таълимга эгалар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dirty="0">
                          <a:latin typeface="Times New Roman" pitchFamily="18" charset="0"/>
                          <a:cs typeface="Times New Roman" pitchFamily="18" charset="0"/>
                        </a:rPr>
                        <a:t>Ўрта маҳсус таълимга эгалар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800" dirty="0">
                          <a:latin typeface="Times New Roman" pitchFamily="18" charset="0"/>
                          <a:cs typeface="Times New Roman" pitchFamily="18" charset="0"/>
                        </a:rPr>
                        <a:t>Умум ўрта таълимга эгалар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776"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АКШ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 33,8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 58,4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776"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776"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76"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3730">
                <a:tc>
                  <a:txBody>
                    <a:bodyPr/>
                    <a:lstStyle/>
                    <a:p>
                      <a:pPr algn="ctr"/>
                      <a:r>
                        <a:rPr lang="uz-Cyrl-UZ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z-Cyrl-UZ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Ўзбекистон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  <a:p>
                      <a:pPr algn="ctr"/>
                      <a:endParaRPr lang="uz-Cyrl-U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z-Cyrl-UZ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z-Cyrl-U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z-Cyrl-UZ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2400" dirty="0"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uz-Cyrl-U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uz-Cyrl-UZ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32,0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2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05" y="188641"/>
            <a:ext cx="8856983" cy="1008112"/>
          </a:xfrm>
        </p:spPr>
        <p:txBody>
          <a:bodyPr/>
          <a:lstStyle/>
          <a:p>
            <a:pPr marL="182880"/>
            <a:r>
              <a:rPr lang="ru-RU" sz="3200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Ер </a:t>
            </a:r>
            <a:r>
              <a:rPr lang="ru-RU" sz="3200" dirty="0" err="1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юзидаги</a:t>
            </a:r>
            <a:r>
              <a:rPr lang="ru-RU" sz="3200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одамлар</a:t>
            </a:r>
            <a:r>
              <a:rPr lang="ru-RU" sz="3200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ва</a:t>
            </a:r>
            <a:r>
              <a:rPr lang="ru-RU" sz="3200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 </a:t>
            </a:r>
            <a:r>
              <a:rPr lang="uz-Cyrl-UZ" sz="3200" dirty="0">
                <a:solidFill>
                  <a:srgbClr val="C00000"/>
                </a:solidFill>
                <a:latin typeface="Times New Roman Cyr" pitchFamily="18" charset="0"/>
                <a:cs typeface="Times New Roman Cyr" pitchFamily="18" charset="0"/>
              </a:rPr>
              <a:t>меҳнат жараёни</a:t>
            </a:r>
            <a:endParaRPr lang="ru-RU" sz="3200" dirty="0">
              <a:solidFill>
                <a:srgbClr val="C00000"/>
              </a:solidFill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5520" y="1052737"/>
            <a:ext cx="8712968" cy="5472607"/>
          </a:xfrm>
        </p:spPr>
        <p:txBody>
          <a:bodyPr>
            <a:normAutofit/>
          </a:bodyPr>
          <a:lstStyle/>
          <a:p>
            <a:r>
              <a:rPr lang="uz-Cyrl-U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7 млрд.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z-Cyrl-U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 млн.кишидан: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664" y="3392996"/>
            <a:ext cx="1080120" cy="2196244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530 млн. </a:t>
            </a:r>
            <a:r>
              <a:rPr lang="uz-Cyrl-U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ишсизлар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5881" y="3429001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95800" y="3140968"/>
            <a:ext cx="1008112" cy="2448272"/>
          </a:xfrm>
          <a:prstGeom prst="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710 млн. </a:t>
            </a:r>
            <a:r>
              <a:rPr lang="uz-Cyrl-U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қариялар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9936" y="2708920"/>
            <a:ext cx="1008112" cy="2880320"/>
          </a:xfrm>
          <a:prstGeom prst="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860 млн. </a:t>
            </a:r>
            <a:r>
              <a:rPr lang="uz-Cyrl-UZ" sz="1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ишлаб чиқариш соҳаси</a:t>
            </a:r>
            <a:endParaRPr lang="ru-RU" sz="1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80177" y="3474720"/>
            <a:ext cx="45719" cy="98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40216" y="1340768"/>
            <a:ext cx="1152129" cy="424847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latin typeface="Times New Roman" pitchFamily="18" charset="0"/>
                <a:cs typeface="Times New Roman" pitchFamily="18" charset="0"/>
              </a:rPr>
              <a:t>1,9 млрд.</a:t>
            </a:r>
          </a:p>
          <a:p>
            <a:pPr algn="ctr"/>
            <a:r>
              <a:rPr lang="uz-Cyrl-UZ" sz="1600" b="1" dirty="0">
                <a:latin typeface="Times New Roman" pitchFamily="18" charset="0"/>
                <a:cs typeface="Times New Roman" pitchFamily="18" charset="0"/>
              </a:rPr>
              <a:t>хизмат кўрсатиш соҳасида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36360" y="1052736"/>
            <a:ext cx="1152128" cy="453650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2,1 млрд.</a:t>
            </a:r>
          </a:p>
          <a:p>
            <a:pPr algn="ctr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ёшгача</a:t>
            </a:r>
          </a:p>
          <a:p>
            <a:pPr algn="ctr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болалар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7528" y="3681028"/>
            <a:ext cx="1080120" cy="1908212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440 млн. </a:t>
            </a:r>
            <a:r>
              <a:rPr lang="uz-Cyrl-U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тадбиркорлар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44072" y="2060848"/>
            <a:ext cx="1152128" cy="35283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1,4 млрд. </a:t>
            </a:r>
            <a:r>
              <a:rPr lang="uz-Cyrl-UZ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қишлоқ хўжалиги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528" y="188640"/>
            <a:ext cx="8496944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uz-Cyrl-U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Меҳнат мигрантларининг глобал оқимлари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524000" y="764705"/>
          <a:ext cx="11844808" cy="6936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13691854" imgH="9820216" progId="Word.Document.8">
                  <p:embed/>
                </p:oleObj>
              </mc:Choice>
              <mc:Fallback>
                <p:oleObj name="Document" r:id="rId3" imgW="13691854" imgH="9820216" progId="Word.Document.8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764705"/>
                        <a:ext cx="11844808" cy="6936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50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579296" cy="720080"/>
          </a:xfrm>
        </p:spPr>
        <p:txBody>
          <a:bodyPr>
            <a:noAutofit/>
          </a:bodyPr>
          <a:lstStyle/>
          <a:p>
            <a:pPr algn="ctr"/>
            <a:r>
              <a:rPr lang="uz-Cyrl-U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Ўзбекистонда меҳнат ресурсларининг </a:t>
            </a:r>
            <a:br>
              <a:rPr lang="uz-Cyrl-UZ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йил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апрел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холати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89791" y="979922"/>
            <a:ext cx="7898697" cy="60192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Ахоли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сони -  34  млн. 627,2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улардан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Меҳнат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ресурслари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 млн. 277,4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(55,7%)</a:t>
            </a:r>
          </a:p>
          <a:p>
            <a:pPr marL="0" indent="0" algn="just">
              <a:buNone/>
            </a:pP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улардан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Иқтисодий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аҳоли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млн. 926,7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  </a:t>
            </a:r>
            <a:r>
              <a:rPr lang="ru-RU" sz="1800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(77,4%)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Иқтисодий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фаол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бўлмаганлар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 млн. 350,7 </a:t>
            </a:r>
            <a:r>
              <a:rPr lang="ru-RU" sz="1800" b="1" dirty="0" err="1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</a:t>
            </a:r>
            <a:r>
              <a:rPr lang="ru-RU" sz="1800" dirty="0">
                <a:solidFill>
                  <a:srgbClr val="F121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(22,6%)</a:t>
            </a:r>
          </a:p>
          <a:p>
            <a:pPr marL="0" indent="0" algn="just">
              <a:buNone/>
            </a:pPr>
            <a:endParaRPr lang="en-US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Меҳнат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билан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бандлар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- 13млн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.397,5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 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Расмий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секторда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 5 млн. 706,8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   </a:t>
            </a:r>
            <a:r>
              <a:rPr lang="ru-RU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(42,6 %)</a:t>
            </a: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Норасмий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секторда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- 6 млн. 102,0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   </a:t>
            </a:r>
            <a:r>
              <a:rPr lang="ru-RU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(45,5 %)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Хорижга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ишга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кетганлар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млн.588,7 киши, шу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жумладан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just">
              <a:buNone/>
            </a:pPr>
            <a:r>
              <a:rPr lang="uz-Cyrl-UZ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Расмий кетганлар -  342 минг киши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F121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Меҳнатга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муҳтож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шаҳслар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 млн. 529, 2 </a:t>
            </a:r>
            <a:r>
              <a:rPr lang="ru-RU" sz="18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минг</a:t>
            </a:r>
            <a:r>
              <a:rPr lang="ru-RU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киши</a:t>
            </a:r>
          </a:p>
          <a:p>
            <a:pPr marL="0" indent="0" algn="just">
              <a:buNone/>
            </a:pPr>
            <a:r>
              <a:rPr lang="uz-Cyrl-UZ" sz="18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Ишсизлик даражаси  -  10,2%</a:t>
            </a:r>
            <a:endParaRPr lang="ru-RU" sz="18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28A573-D67E-4EF4-85CD-A7760C96B1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761" y="285651"/>
            <a:ext cx="3257182" cy="3534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9552A6-4816-4668-8567-D48565A7D6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0" y="1266840"/>
            <a:ext cx="2545921" cy="15724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02755F-90C6-46CB-864C-02E2CADE71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190" y="5074668"/>
            <a:ext cx="2235378" cy="16372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00518E-0F1C-465A-BA2E-35597405C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933" y="692696"/>
            <a:ext cx="2642502" cy="1783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1DE6A0-D24B-46F6-9CB4-10E10C0C352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7174" y="3254032"/>
            <a:ext cx="2602020" cy="147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6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5837" y="6712852"/>
            <a:ext cx="12186164" cy="14683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27727" tIns="27727" rIns="27727" bIns="27727"/>
          <a:lstStyle/>
          <a:p>
            <a:pPr defTabSz="554805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1000"/>
          </a:p>
        </p:txBody>
      </p:sp>
      <p:graphicFrame>
        <p:nvGraphicFramePr>
          <p:cNvPr id="251" name="Chart 251"/>
          <p:cNvGraphicFramePr/>
          <p:nvPr/>
        </p:nvGraphicFramePr>
        <p:xfrm>
          <a:off x="5772150" y="994102"/>
          <a:ext cx="3486151" cy="209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096AF6-8D31-4DF0-A91C-59A01F11A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49" y="176777"/>
            <a:ext cx="11459302" cy="65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75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423" y="274638"/>
            <a:ext cx="11192608" cy="7254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z-Cyrl-U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Ўзбекистонда демографик ҳолат ва меҳнат бозоридаги ўзгаришлар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35560" y="1412776"/>
          <a:ext cx="82089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75520" y="5661248"/>
            <a:ext cx="85876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z-Cyrl-U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Ҳудудлар кесимида доимий аҳоли сонининг тақсимланиши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ҳолатига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жами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аҳолисига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нисбатан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%да)</a:t>
            </a:r>
          </a:p>
        </p:txBody>
      </p:sp>
    </p:spTree>
    <p:extLst>
      <p:ext uri="{BB962C8B-B14F-4D97-AF65-F5344CB8AC3E}">
        <p14:creationId xmlns:p14="http://schemas.microsoft.com/office/powerpoint/2010/main" val="410165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8069" y="5301208"/>
            <a:ext cx="11210193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Меҳнат ресурслари сонининг ҳудудлар бўйича тақсимланиши </a:t>
            </a:r>
            <a:endParaRPr lang="ru-RU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z-Cyrl-U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 йил январь -июнь, минг киши)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03513" y="260648"/>
          <a:ext cx="871296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180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2032" y="5589240"/>
            <a:ext cx="1147396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Асосий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ёш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гуру</a:t>
            </a:r>
            <a:r>
              <a:rPr lang="uz-Cyrl-U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ҳлари бўйича вафот этганларнинг тақсимланиши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z-Cyrl-UZ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(жамига нисбатан, %да)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19536" y="188640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59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500" y="5517232"/>
            <a:ext cx="11421208" cy="1080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z-Cyrl-UZ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Аҳолининг меҳнат  билан бандлар сонининг асосий  иқтисодий фаолияти турлари бўйича тақсимланиши 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z-Cyrl-UZ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(2018 йил январь-декабр, жами бандлардаги улуши)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919536" y="18864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601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411</Words>
  <Application>Microsoft Office PowerPoint</Application>
  <PresentationFormat>Широкоэкранный</PresentationFormat>
  <Paragraphs>103</Paragraphs>
  <Slides>11</Slides>
  <Notes>2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Times New Roman Cyr</vt:lpstr>
      <vt:lpstr>Тема Office</vt:lpstr>
      <vt:lpstr>Document</vt:lpstr>
      <vt:lpstr>Инновацион иқтисодиёт ва демографик тенденциялар: муаммолар ва истиқболлар</vt:lpstr>
      <vt:lpstr>Ер юзидаги одамлар ва меҳнат жараёни</vt:lpstr>
      <vt:lpstr>Презентация PowerPoint</vt:lpstr>
      <vt:lpstr>Ўзбекистонда меҳнат ресурсларининг  (2021 йил  1 апрел холати)</vt:lpstr>
      <vt:lpstr>Презентация PowerPoint</vt:lpstr>
      <vt:lpstr>Ўзбекистонда демографик ҳолат ва меҳнат бозоридаги ўзгаришлар</vt:lpstr>
      <vt:lpstr>Презентация PowerPoint</vt:lpstr>
      <vt:lpstr>Презентация PowerPoint</vt:lpstr>
      <vt:lpstr>Презентация PowerPoint</vt:lpstr>
      <vt:lpstr>Меҳнат ресурсларининг малакавий билим даражаси (%)  </vt:lpstr>
      <vt:lpstr>Етук хорижий давлатларда таълим даражаси таркиби  (%%)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 иқтисодиёт ва демографик тенденциялар: муаммолар ва истиқболлар</dc:title>
  <dc:creator>Умурзаков Баходир Хамидович</dc:creator>
  <cp:lastModifiedBy>Zaynidin Sadik-Khodjaev</cp:lastModifiedBy>
  <cp:revision>9</cp:revision>
  <cp:lastPrinted>2021-06-07T14:34:44Z</cp:lastPrinted>
  <dcterms:created xsi:type="dcterms:W3CDTF">2019-07-13T05:21:50Z</dcterms:created>
  <dcterms:modified xsi:type="dcterms:W3CDTF">2021-06-08T17:12:12Z</dcterms:modified>
</cp:coreProperties>
</file>